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ink/ink2.xml" ContentType="application/inkml+xml"/>
  <Override PartName="/ppt/notesSlides/notesSlide11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93"/>
  </p:notesMasterIdLst>
  <p:sldIdLst>
    <p:sldId id="718" r:id="rId2"/>
    <p:sldId id="776" r:id="rId3"/>
    <p:sldId id="725" r:id="rId4"/>
    <p:sldId id="731" r:id="rId5"/>
    <p:sldId id="754" r:id="rId6"/>
    <p:sldId id="726" r:id="rId7"/>
    <p:sldId id="771" r:id="rId8"/>
    <p:sldId id="712" r:id="rId9"/>
    <p:sldId id="740" r:id="rId10"/>
    <p:sldId id="834" r:id="rId11"/>
    <p:sldId id="751" r:id="rId12"/>
    <p:sldId id="752" r:id="rId13"/>
    <p:sldId id="728" r:id="rId14"/>
    <p:sldId id="760" r:id="rId15"/>
    <p:sldId id="757" r:id="rId16"/>
    <p:sldId id="801" r:id="rId17"/>
    <p:sldId id="802" r:id="rId18"/>
    <p:sldId id="717" r:id="rId19"/>
    <p:sldId id="729" r:id="rId20"/>
    <p:sldId id="730" r:id="rId21"/>
    <p:sldId id="761" r:id="rId22"/>
    <p:sldId id="773" r:id="rId23"/>
    <p:sldId id="774" r:id="rId24"/>
    <p:sldId id="748" r:id="rId25"/>
    <p:sldId id="555" r:id="rId26"/>
    <p:sldId id="763" r:id="rId27"/>
    <p:sldId id="747" r:id="rId28"/>
    <p:sldId id="741" r:id="rId29"/>
    <p:sldId id="727" r:id="rId30"/>
    <p:sldId id="803" r:id="rId31"/>
    <p:sldId id="787" r:id="rId32"/>
    <p:sldId id="784" r:id="rId33"/>
    <p:sldId id="764" r:id="rId34"/>
    <p:sldId id="780" r:id="rId35"/>
    <p:sldId id="765" r:id="rId36"/>
    <p:sldId id="785" r:id="rId37"/>
    <p:sldId id="722" r:id="rId38"/>
    <p:sldId id="786" r:id="rId39"/>
    <p:sldId id="789" r:id="rId40"/>
    <p:sldId id="783" r:id="rId41"/>
    <p:sldId id="805" r:id="rId42"/>
    <p:sldId id="721" r:id="rId43"/>
    <p:sldId id="742" r:id="rId44"/>
    <p:sldId id="743" r:id="rId45"/>
    <p:sldId id="781" r:id="rId46"/>
    <p:sldId id="713" r:id="rId47"/>
    <p:sldId id="714" r:id="rId48"/>
    <p:sldId id="772" r:id="rId49"/>
    <p:sldId id="766" r:id="rId50"/>
    <p:sldId id="767" r:id="rId51"/>
    <p:sldId id="768" r:id="rId52"/>
    <p:sldId id="769" r:id="rId53"/>
    <p:sldId id="744" r:id="rId54"/>
    <p:sldId id="756" r:id="rId55"/>
    <p:sldId id="715" r:id="rId56"/>
    <p:sldId id="716" r:id="rId57"/>
    <p:sldId id="782" r:id="rId58"/>
    <p:sldId id="724" r:id="rId59"/>
    <p:sldId id="762" r:id="rId60"/>
    <p:sldId id="790" r:id="rId61"/>
    <p:sldId id="800" r:id="rId62"/>
    <p:sldId id="600" r:id="rId63"/>
    <p:sldId id="806" r:id="rId64"/>
    <p:sldId id="625" r:id="rId65"/>
    <p:sldId id="739" r:id="rId66"/>
    <p:sldId id="745" r:id="rId67"/>
    <p:sldId id="746" r:id="rId68"/>
    <p:sldId id="723" r:id="rId69"/>
    <p:sldId id="793" r:id="rId70"/>
    <p:sldId id="733" r:id="rId71"/>
    <p:sldId id="807" r:id="rId72"/>
    <p:sldId id="429" r:id="rId73"/>
    <p:sldId id="735" r:id="rId74"/>
    <p:sldId id="631" r:id="rId75"/>
    <p:sldId id="632" r:id="rId76"/>
    <p:sldId id="604" r:id="rId77"/>
    <p:sldId id="605" r:id="rId78"/>
    <p:sldId id="606" r:id="rId79"/>
    <p:sldId id="753" r:id="rId80"/>
    <p:sldId id="646" r:id="rId81"/>
    <p:sldId id="647" r:id="rId82"/>
    <p:sldId id="736" r:id="rId83"/>
    <p:sldId id="777" r:id="rId84"/>
    <p:sldId id="778" r:id="rId85"/>
    <p:sldId id="755" r:id="rId86"/>
    <p:sldId id="749" r:id="rId87"/>
    <p:sldId id="737" r:id="rId88"/>
    <p:sldId id="738" r:id="rId89"/>
    <p:sldId id="794" r:id="rId90"/>
    <p:sldId id="795" r:id="rId91"/>
    <p:sldId id="796" r:id="rId92"/>
    <p:sldId id="808" r:id="rId93"/>
    <p:sldId id="811" r:id="rId94"/>
    <p:sldId id="809" r:id="rId95"/>
    <p:sldId id="810" r:id="rId96"/>
    <p:sldId id="812" r:id="rId97"/>
    <p:sldId id="813" r:id="rId98"/>
    <p:sldId id="792" r:id="rId99"/>
    <p:sldId id="750" r:id="rId100"/>
    <p:sldId id="791" r:id="rId101"/>
    <p:sldId id="685" r:id="rId102"/>
    <p:sldId id="798" r:id="rId103"/>
    <p:sldId id="799" r:id="rId104"/>
    <p:sldId id="797" r:id="rId105"/>
    <p:sldId id="573" r:id="rId106"/>
    <p:sldId id="574" r:id="rId107"/>
    <p:sldId id="692" r:id="rId108"/>
    <p:sldId id="835" r:id="rId109"/>
    <p:sldId id="693" r:id="rId110"/>
    <p:sldId id="696" r:id="rId111"/>
    <p:sldId id="697" r:id="rId112"/>
    <p:sldId id="698" r:id="rId113"/>
    <p:sldId id="699" r:id="rId114"/>
    <p:sldId id="700" r:id="rId115"/>
    <p:sldId id="701" r:id="rId116"/>
    <p:sldId id="836" r:id="rId117"/>
    <p:sldId id="705" r:id="rId118"/>
    <p:sldId id="580" r:id="rId119"/>
    <p:sldId id="581" r:id="rId120"/>
    <p:sldId id="582" r:id="rId121"/>
    <p:sldId id="817" r:id="rId122"/>
    <p:sldId id="825" r:id="rId123"/>
    <p:sldId id="826" r:id="rId124"/>
    <p:sldId id="827" r:id="rId125"/>
    <p:sldId id="828" r:id="rId126"/>
    <p:sldId id="831" r:id="rId127"/>
    <p:sldId id="832" r:id="rId128"/>
    <p:sldId id="829" r:id="rId129"/>
    <p:sldId id="830" r:id="rId130"/>
    <p:sldId id="256" r:id="rId131"/>
    <p:sldId id="257" r:id="rId132"/>
    <p:sldId id="324" r:id="rId133"/>
    <p:sldId id="314" r:id="rId134"/>
    <p:sldId id="553" r:id="rId135"/>
    <p:sldId id="554" r:id="rId136"/>
    <p:sldId id="523" r:id="rId137"/>
    <p:sldId id="305" r:id="rId138"/>
    <p:sldId id="322" r:id="rId139"/>
    <p:sldId id="325" r:id="rId140"/>
    <p:sldId id="487" r:id="rId141"/>
    <p:sldId id="319" r:id="rId142"/>
    <p:sldId id="560" r:id="rId143"/>
    <p:sldId id="819" r:id="rId144"/>
    <p:sldId id="833" r:id="rId145"/>
    <p:sldId id="818" r:id="rId146"/>
    <p:sldId id="549" r:id="rId147"/>
    <p:sldId id="538" r:id="rId148"/>
    <p:sldId id="539" r:id="rId149"/>
    <p:sldId id="571" r:id="rId150"/>
    <p:sldId id="536" r:id="rId151"/>
    <p:sldId id="484" r:id="rId152"/>
    <p:sldId id="485" r:id="rId153"/>
    <p:sldId id="559" r:id="rId154"/>
    <p:sldId id="540" r:id="rId155"/>
    <p:sldId id="541" r:id="rId156"/>
    <p:sldId id="542" r:id="rId157"/>
    <p:sldId id="543" r:id="rId158"/>
    <p:sldId id="545" r:id="rId159"/>
    <p:sldId id="546" r:id="rId160"/>
    <p:sldId id="572" r:id="rId161"/>
    <p:sldId id="583" r:id="rId162"/>
    <p:sldId id="584" r:id="rId163"/>
    <p:sldId id="585" r:id="rId164"/>
    <p:sldId id="586" r:id="rId165"/>
    <p:sldId id="587" r:id="rId166"/>
    <p:sldId id="588" r:id="rId167"/>
    <p:sldId id="589" r:id="rId168"/>
    <p:sldId id="590" r:id="rId169"/>
    <p:sldId id="591" r:id="rId170"/>
    <p:sldId id="592" r:id="rId171"/>
    <p:sldId id="594" r:id="rId172"/>
    <p:sldId id="595" r:id="rId173"/>
    <p:sldId id="596" r:id="rId174"/>
    <p:sldId id="603" r:id="rId175"/>
    <p:sldId id="820" r:id="rId176"/>
    <p:sldId id="607" r:id="rId177"/>
    <p:sldId id="608" r:id="rId178"/>
    <p:sldId id="609" r:id="rId179"/>
    <p:sldId id="612" r:id="rId180"/>
    <p:sldId id="613" r:id="rId181"/>
    <p:sldId id="614" r:id="rId182"/>
    <p:sldId id="821" r:id="rId183"/>
    <p:sldId id="649" r:id="rId184"/>
    <p:sldId id="653" r:id="rId185"/>
    <p:sldId id="654" r:id="rId186"/>
    <p:sldId id="702" r:id="rId187"/>
    <p:sldId id="684" r:id="rId188"/>
    <p:sldId id="815" r:id="rId189"/>
    <p:sldId id="824" r:id="rId190"/>
    <p:sldId id="814" r:id="rId191"/>
    <p:sldId id="823" r:id="rId192"/>
  </p:sldIdLst>
  <p:sldSz cx="12192000" cy="6858000"/>
  <p:notesSz cx="6858000" cy="9144000"/>
  <p:custDataLst>
    <p:tags r:id="rId19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2" autoAdjust="0"/>
    <p:restoredTop sz="79518" autoAdjust="0"/>
  </p:normalViewPr>
  <p:slideViewPr>
    <p:cSldViewPr snapToGrid="0">
      <p:cViewPr>
        <p:scale>
          <a:sx n="66" d="100"/>
          <a:sy n="66" d="100"/>
        </p:scale>
        <p:origin x="461" y="43"/>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gs" Target="tags/tag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8/1/2021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167</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168</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169</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170</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171</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172</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173</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174</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183</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185</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https://www.brookings.edu/research/what-all-policy-analysts-need-to-know-about-data-science/</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40188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24</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72</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73</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80</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81</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83</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119</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137</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138</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139</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140</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142</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126976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152</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153</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156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161</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162</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163</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165</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166</a:t>
            </a:fld>
            <a:endParaRPr lang="en-US"/>
          </a:p>
        </p:txBody>
      </p:sp>
    </p:spTree>
    <p:extLst>
      <p:ext uri="{BB962C8B-B14F-4D97-AF65-F5344CB8AC3E}">
        <p14:creationId xmlns:p14="http://schemas.microsoft.com/office/powerpoint/2010/main" val="266255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hyperlink" Target="http://www.rstudio.com/download"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www.cran.r-project.org/" TargetMode="External"/><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72.png"/><Relationship Id="rId4" Type="http://schemas.openxmlformats.org/officeDocument/2006/relationships/notesSlide" Target="../notesSlides/notesSlide87.xml"/></Relationships>
</file>

<file path=ppt/slides/_rels/slide1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88.xml"/><Relationship Id="rId4"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91.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76.png"/><Relationship Id="rId4" Type="http://schemas.openxmlformats.org/officeDocument/2006/relationships/notesSlide" Target="../notesSlides/notesSlide9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ncomms10793" TargetMode="External"/><Relationship Id="rId2" Type="http://schemas.openxmlformats.org/officeDocument/2006/relationships/hyperlink" Target="https://journals.sagepub.com/doi/pdf/10.1177/2053951715602495"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5690-8"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6.png"/><Relationship Id="rId5" Type="http://schemas.openxmlformats.org/officeDocument/2006/relationships/notesSlide" Target="../notesSlides/notesSlide107.xml"/><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85.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114.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92.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C963-9721-4C21-924C-1C2435CDFF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C9A58-0160-4137-AD8D-976749E5CBC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E405436-5CAD-4A66-A917-781A84928EF1}"/>
              </a:ext>
            </a:extLst>
          </p:cNvPr>
          <p:cNvPicPr>
            <a:picLocks noChangeAspect="1"/>
          </p:cNvPicPr>
          <p:nvPr/>
        </p:nvPicPr>
        <p:blipFill>
          <a:blip r:embed="rId2"/>
          <a:stretch>
            <a:fillRect/>
          </a:stretch>
        </p:blipFill>
        <p:spPr>
          <a:xfrm>
            <a:off x="2212151" y="1492169"/>
            <a:ext cx="6772275" cy="4267200"/>
          </a:xfrm>
          <a:prstGeom prst="rect">
            <a:avLst/>
          </a:prstGeom>
        </p:spPr>
      </p:pic>
    </p:spTree>
    <p:extLst>
      <p:ext uri="{BB962C8B-B14F-4D97-AF65-F5344CB8AC3E}">
        <p14:creationId xmlns:p14="http://schemas.microsoft.com/office/powerpoint/2010/main" val="3229955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Descriptive Statistics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p:txBody>
          <a:bodyPr>
            <a:normAutofit fontScale="92500" lnSpcReduction="20000"/>
          </a:bodyPr>
          <a:lstStyle/>
          <a:p>
            <a:r>
              <a:rPr lang="en-US" b="0" i="0" dirty="0">
                <a:solidFill>
                  <a:srgbClr val="101010"/>
                </a:solidFill>
                <a:effectLst/>
                <a:latin typeface="PT Serif"/>
              </a:rPr>
              <a:t>Observational data: information collected without the presence of an explicit experiment—it comes from surveys, government administrative data, nonprofit service delivery, and other sources. </a:t>
            </a:r>
          </a:p>
          <a:p>
            <a:pPr lvl="1"/>
            <a:r>
              <a:rPr lang="en-US" b="0" i="0" dirty="0">
                <a:solidFill>
                  <a:srgbClr val="101010"/>
                </a:solidFill>
                <a:effectLst/>
                <a:latin typeface="PT Serif"/>
              </a:rPr>
              <a:t>Usually by obtaining and combining several datasets, researchers look for various opportunities to examine the causal effects of policy changes with statistical methods. These statistical methods, broadly called causal inference statistics (or quasi-experiments), take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While big data can offer new insights, there are important statistical differences when analyzing big data. Most notably, it is </a:t>
            </a:r>
            <a:r>
              <a:rPr lang="en-US" b="0" i="0" u="none" strike="noStrike" dirty="0">
                <a:solidFill>
                  <a:srgbClr val="DC2A2A"/>
                </a:solidFill>
                <a:effectLst/>
                <a:latin typeface="PT Serif"/>
                <a:hlinkClick r:id="rId2"/>
              </a:rPr>
              <a:t>generally harder</a:t>
            </a:r>
            <a:r>
              <a:rPr lang="en-US" b="0" i="0" dirty="0">
                <a:solidFill>
                  <a:srgbClr val="101010"/>
                </a:solidFill>
                <a:effectLst/>
                <a:latin typeface="PT Serif"/>
              </a:rPr>
              <a:t> to get data that accurately represents the whole of a population (like a country or a state). Cloud computing and modern software may easily enable analyzing multi-billion row datasets, but that makes it no easier to know who the data is relevant to. Phone records </a:t>
            </a:r>
            <a:r>
              <a:rPr lang="en-US" b="0" i="0" u="none" strike="noStrike" dirty="0">
                <a:solidFill>
                  <a:srgbClr val="DC2A2A"/>
                </a:solidFill>
                <a:effectLst/>
                <a:latin typeface="PT Serif"/>
                <a:hlinkClick r:id="rId3"/>
              </a:rPr>
              <a:t>can illuminate</a:t>
            </a:r>
            <a:r>
              <a:rPr lang="en-US" b="0" i="0" dirty="0">
                <a:solidFill>
                  <a:srgbClr val="101010"/>
                </a:solidFill>
                <a:effectLst/>
                <a:latin typeface="PT Serif"/>
              </a:rPr>
              <a:t> strategies to improve traffic patterns, but does it overlook people without mobile phones? Credit card transactions </a:t>
            </a:r>
            <a:r>
              <a:rPr lang="en-US" b="0" i="0" u="none" strike="noStrike" dirty="0">
                <a:solidFill>
                  <a:srgbClr val="DC2A2A"/>
                </a:solidFill>
                <a:effectLst/>
                <a:latin typeface="PT Serif"/>
                <a:hlinkClick r:id="rId4"/>
              </a:rPr>
              <a:t>can reveal</a:t>
            </a:r>
            <a:r>
              <a:rPr lang="en-US" b="0" i="0" dirty="0">
                <a:solidFill>
                  <a:srgbClr val="101010"/>
                </a:solidFill>
                <a:effectLst/>
                <a:latin typeface="PT Serif"/>
              </a:rPr>
              <a:t> lifestyle differences across socio-economic groups, but what could be missing without seeing cash transactions and cash-only consumers? 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9434-19DB-40CB-8FBF-F552A7024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A176EC-9BFB-4AA8-9C7A-4535D9D81F22}"/>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p:txBody>
      </p:sp>
    </p:spTree>
    <p:extLst>
      <p:ext uri="{BB962C8B-B14F-4D97-AF65-F5344CB8AC3E}">
        <p14:creationId xmlns:p14="http://schemas.microsoft.com/office/powerpoint/2010/main" val="1799235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a:t>
            </a:r>
          </a:p>
          <a:p>
            <a:endParaRPr lang="en-US" dirty="0"/>
          </a:p>
          <a:p>
            <a:r>
              <a:rPr lang="en-US" dirty="0"/>
              <a:t>.</a:t>
            </a:r>
          </a:p>
        </p:txBody>
      </p:sp>
      <p:pic>
        <p:nvPicPr>
          <p:cNvPr id="4" name="Picture 3">
            <a:extLst>
              <a:ext uri="{FF2B5EF4-FFF2-40B4-BE49-F238E27FC236}">
                <a16:creationId xmlns:a16="http://schemas.microsoft.com/office/drawing/2014/main" id="{5A01F7FF-4C34-4BF9-A52B-944CE5E92EE3}"/>
              </a:ext>
            </a:extLst>
          </p:cNvPr>
          <p:cNvPicPr>
            <a:picLocks noChangeAspect="1"/>
          </p:cNvPicPr>
          <p:nvPr/>
        </p:nvPicPr>
        <p:blipFill>
          <a:blip r:embed="rId2"/>
          <a:stretch>
            <a:fillRect/>
          </a:stretch>
        </p:blipFill>
        <p:spPr>
          <a:xfrm>
            <a:off x="5035091" y="2303362"/>
            <a:ext cx="6884903" cy="3872758"/>
          </a:xfrm>
          <a:prstGeom prst="rect">
            <a:avLst/>
          </a:prstGeom>
        </p:spPr>
      </p:pic>
    </p:spTree>
    <p:extLst>
      <p:ext uri="{BB962C8B-B14F-4D97-AF65-F5344CB8AC3E}">
        <p14:creationId xmlns:p14="http://schemas.microsoft.com/office/powerpoint/2010/main" val="77445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26" name="Picture 2" descr="12 Tidy data | R for Data Science">
            <a:extLst>
              <a:ext uri="{FF2B5EF4-FFF2-40B4-BE49-F238E27FC236}">
                <a16:creationId xmlns:a16="http://schemas.microsoft.com/office/drawing/2014/main" id="{E6572FAE-34DE-470F-B3A5-9E31017C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 y="-373893"/>
            <a:ext cx="12192000" cy="5100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823" y="3122760"/>
            <a:ext cx="8543277" cy="399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lstStyle/>
          <a:p>
            <a:r>
              <a:rPr lang="en-US" dirty="0"/>
              <a:t>Long Format: Each observation is in its own row</a:t>
            </a:r>
          </a:p>
          <a:p>
            <a:pPr lvl="1"/>
            <a:r>
              <a:rPr lang="en-US" dirty="0"/>
              <a:t>Allows you to add as many variables as you want</a:t>
            </a:r>
          </a:p>
          <a:p>
            <a:pPr lvl="1"/>
            <a:r>
              <a:rPr lang="en-US" dirty="0"/>
              <a:t>You can look at responses for an age group, in a country, during a specific year.</a:t>
            </a:r>
          </a:p>
          <a:p>
            <a:endParaRPr lang="en-US" dirty="0"/>
          </a:p>
          <a:p>
            <a:r>
              <a:rPr lang="en-US" dirty="0"/>
              <a:t>Wide Format</a:t>
            </a:r>
          </a:p>
          <a:p>
            <a:pPr lvl="1"/>
            <a:r>
              <a:rPr lang="en-US" dirty="0"/>
              <a:t>Multiple values in a row (multiple years, countries, etc.)</a:t>
            </a:r>
          </a:p>
          <a:p>
            <a:pPr lvl="1"/>
            <a:r>
              <a:rPr lang="en-US"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pivot_</a:t>
            </a:r>
          </a:p>
        </p:txBody>
      </p:sp>
    </p:spTree>
    <p:extLst>
      <p:ext uri="{BB962C8B-B14F-4D97-AF65-F5344CB8AC3E}">
        <p14:creationId xmlns:p14="http://schemas.microsoft.com/office/powerpoint/2010/main" val="33810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131800" y="2121095"/>
            <a:ext cx="7379563" cy="3942507"/>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31368" y="44193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82773" y="97655"/>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88712</TotalTime>
  <Words>14499</Words>
  <Application>Microsoft Office PowerPoint</Application>
  <PresentationFormat>Widescreen</PresentationFormat>
  <Paragraphs>1408</Paragraphs>
  <Slides>191</Slides>
  <Notes>116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191</vt:i4>
      </vt:variant>
    </vt:vector>
  </HeadingPairs>
  <TitlesOfParts>
    <vt:vector size="208" baseType="lpstr">
      <vt:lpstr>Arial</vt:lpstr>
      <vt:lpstr>Calibri</vt:lpstr>
      <vt:lpstr>Calibri Light</vt:lpstr>
      <vt:lpstr>Cambria Math</vt:lpstr>
      <vt:lpstr>Consolas</vt:lpstr>
      <vt:lpstr>franklin-gothic-urw</vt:lpstr>
      <vt:lpstr>inherit</vt:lpstr>
      <vt:lpstr>LMRoman10-Regular-Identity-H</vt:lpstr>
      <vt:lpstr>Montserrat-Light</vt:lpstr>
      <vt:lpstr>Proxima Nova</vt:lpstr>
      <vt:lpstr>PT Serif</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PowerPoint Presentation</vt:lpstr>
      <vt:lpstr>Measurements Matter</vt:lpstr>
      <vt:lpstr>Example – Water Usage</vt:lpstr>
      <vt:lpstr>Discussion</vt:lpstr>
      <vt:lpstr>PowerPoint Presentation</vt:lpstr>
      <vt:lpstr>Data Sources</vt:lpstr>
      <vt:lpstr>PowerPoint Presentation</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Data Management</vt:lpstr>
      <vt:lpstr>Data Structure</vt:lpstr>
      <vt:lpstr>PowerPoint Presentation</vt:lpstr>
      <vt:lpstr>Wide vs. Long Format</vt:lpstr>
      <vt:lpstr>PowerPoint Presentation</vt:lpstr>
      <vt:lpstr>Messy Examples</vt:lpstr>
      <vt:lpstr>Example</vt:lpstr>
      <vt:lpstr>Excel Tables</vt:lpstr>
      <vt:lpstr>PowerPoint Presentation</vt:lpstr>
      <vt:lpstr>Pivot Tables &amp; Pivot Charts</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Week 3</vt:lpstr>
      <vt:lpstr>Recap of Last Two Weeks</vt:lpstr>
      <vt:lpstr>Categorical Variables</vt:lpstr>
      <vt:lpstr>Numeric Variables</vt:lpstr>
      <vt:lpstr>Types of Variables</vt:lpstr>
      <vt:lpstr>Variation</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Boxplots</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Research Question: V161178 vs. V161181</vt:lpstr>
      <vt:lpstr>PowerPoint Presentation</vt:lpstr>
      <vt:lpstr>PowerPoint Presentation</vt:lpstr>
      <vt:lpstr>Week 4 – Calculating Change </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PowerPoint Presentation</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Descriptive Statistics in R</vt:lpstr>
      <vt:lpstr>Look at a Variable: V161115</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PowerPoint Presentation</vt:lpstr>
      <vt:lpstr>Data Visualization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468</cp:revision>
  <dcterms:created xsi:type="dcterms:W3CDTF">2019-08-14T15:01:52Z</dcterms:created>
  <dcterms:modified xsi:type="dcterms:W3CDTF">2021-08-02T03:07:16Z</dcterms:modified>
</cp:coreProperties>
</file>